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ee39b9446_9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ee39b9446_9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ee39b9446_9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ee39b9446_9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e3c575b9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ee3c575b9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ee3c575b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ee3c575b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ee3c575b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ee3c575b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e3c575b9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ee3c575b9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e3c575b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ee3c575b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e3c575b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ee3c575b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ee3c575b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ee3c575b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ee3c575b9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ee3c575b9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ee39b9446_7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ee39b9446_7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ee3c575b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ee3c575b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ee39b9446_9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ee39b9446_9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ee39b9446_7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ee39b9446_7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e39b9446_7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e39b9446_7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e3c575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e3c575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ee3c575b9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ee3c575b9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e39b9446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e39b9446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ee39b9446_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ee39b9446_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ee5203ed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ee5203ed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13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2093233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Production of radioactive ion beams</a:t>
            </a:r>
            <a:br>
              <a:rPr lang="en" sz="3000"/>
            </a:br>
            <a:r>
              <a:rPr lang="en" sz="3000"/>
              <a:t>and light exotic nuclei study</a:t>
            </a:r>
            <a:br>
              <a:rPr lang="en" sz="3000"/>
            </a:br>
            <a:r>
              <a:rPr lang="en" sz="3000"/>
              <a:t>at the ACCULINNA-2 separator</a:t>
            </a:r>
            <a:endParaRPr sz="300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5525" y="4312833"/>
            <a:ext cx="13278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Supervisor: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Participants</a:t>
            </a:r>
            <a:r>
              <a:rPr lang="en" dirty="0"/>
              <a:t>: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83325" y="4312825"/>
            <a:ext cx="7688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Aleksandra Świercz (Flerov Laboratory of Nuclear </a:t>
            </a:r>
            <a:r>
              <a:rPr lang="en" dirty="0" smtClean="0"/>
              <a:t>Reactions, AGH University of Science and Technology)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Luca Mihăilescu (University of Bucharest)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Patryk Jaroś (University of Bialystok)</a:t>
            </a:r>
            <a:endParaRPr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16394"/>
          <a:stretch/>
        </p:blipFill>
        <p:spPr>
          <a:xfrm>
            <a:off x="55525" y="174750"/>
            <a:ext cx="2994623" cy="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9915" y="202929"/>
            <a:ext cx="3206772" cy="9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 result for flnr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396" y="0"/>
            <a:ext cx="2039602" cy="16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820400" y="6000900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International Student Practice - Dubna, 26.07.2019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27650" y="73475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ACCULINNA-2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1409"/>
          <a:stretch/>
        </p:blipFill>
        <p:spPr>
          <a:xfrm>
            <a:off x="0" y="860650"/>
            <a:ext cx="9144000" cy="589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809750"/>
            <a:ext cx="2618179" cy="196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727650" y="8733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Detectors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7664675" y="3274050"/>
            <a:ext cx="13134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Stilbene detector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7664675" y="2358863"/>
            <a:ext cx="13134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Silicon detector:</a:t>
            </a: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High resolution charged particle detection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7664675" y="4747204"/>
            <a:ext cx="1313400" cy="11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CsI (cesium iodide):</a:t>
            </a: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One of the brightest known scintillating crystals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3345825" y="2121207"/>
            <a:ext cx="13134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ToF (Time of Flight) detector:</a:t>
            </a: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Plastic scintillator used to measure energy loss and time to cross a set distance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3345825" y="4975650"/>
            <a:ext cx="1313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Stilbene detector:</a:t>
            </a: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High efficiency neutron detection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496" y="1809750"/>
            <a:ext cx="2618179" cy="196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 l="22223" r="2775"/>
          <a:stretch/>
        </p:blipFill>
        <p:spPr>
          <a:xfrm>
            <a:off x="727649" y="4350688"/>
            <a:ext cx="2618176" cy="19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>
            <a:alphaModFix/>
          </a:blip>
          <a:srcRect t="7762" b="5409"/>
          <a:stretch/>
        </p:blipFill>
        <p:spPr>
          <a:xfrm>
            <a:off x="5507513" y="4350688"/>
            <a:ext cx="1696134" cy="196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did we do</a:t>
            </a:r>
            <a:r>
              <a:rPr lang="en" dirty="0" smtClean="0"/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0" y="871075"/>
            <a:ext cx="9144000" cy="598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Construction of the gaseous system</a:t>
            </a:r>
            <a:endParaRPr dirty="0"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2088"/>
            <a:ext cx="9144000" cy="524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7800" y="7295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Chamber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750" y="1633700"/>
            <a:ext cx="3832500" cy="51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727800" y="78665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Mass Flow </a:t>
            </a:r>
            <a:r>
              <a:rPr lang="en" dirty="0" smtClean="0"/>
              <a:t>Controller</a:t>
            </a:r>
            <a:endParaRPr dirty="0"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182" y="1716250"/>
            <a:ext cx="3789636" cy="50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50" y="3884425"/>
            <a:ext cx="5286349" cy="297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3857623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650" y="0"/>
            <a:ext cx="5286349" cy="38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727799" y="635725"/>
            <a:ext cx="7688400" cy="29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Implementing </a:t>
            </a:r>
            <a:r>
              <a:rPr lang="en" dirty="0" smtClean="0"/>
              <a:t>automatic</a:t>
            </a:r>
            <a:br>
              <a:rPr lang="en" dirty="0" smtClean="0"/>
            </a:br>
            <a:r>
              <a:rPr lang="en" dirty="0" smtClean="0"/>
              <a:t>silicon detector </a:t>
            </a:r>
            <a:r>
              <a:rPr lang="en" dirty="0"/>
              <a:t>calibration</a:t>
            </a:r>
            <a:endParaRPr dirty="0"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0" y="2328300"/>
            <a:ext cx="8056699" cy="45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37656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Analysis of </a:t>
            </a:r>
            <a:r>
              <a:rPr lang="en" baseline="30000" dirty="0" smtClean="0"/>
              <a:t>226</a:t>
            </a:r>
            <a:r>
              <a:rPr lang="en" dirty="0" smtClean="0"/>
              <a:t>Ra </a:t>
            </a:r>
            <a:r>
              <a:rPr lang="en" dirty="0"/>
              <a:t>spectra</a:t>
            </a:r>
            <a:endParaRPr dirty="0"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729450" y="2771825"/>
            <a:ext cx="3765600" cy="3795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script is built around the ROOT framework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Automatic identification the peaks in the spectrum using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TSpectrum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Fitting a gaussian function in the vicinity of the peak in order to find the true peak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Correlating identified peaks with known energies of the alpha particles in the decay chain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parameters of the linear fit are displayed in terminal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Execution takes ~10 seconds</a:t>
            </a:r>
            <a:endParaRPr sz="1600" dirty="0"/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r="6664"/>
          <a:stretch/>
        </p:blipFill>
        <p:spPr>
          <a:xfrm>
            <a:off x="4814050" y="3885725"/>
            <a:ext cx="3931549" cy="28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22102" y="5289850"/>
            <a:ext cx="1259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E(x) = A+B*x</a:t>
            </a:r>
          </a:p>
          <a:p>
            <a:r>
              <a:rPr lang="en-GB" sz="1000" dirty="0" smtClean="0"/>
              <a:t>A = -2,1012</a:t>
            </a:r>
          </a:p>
          <a:p>
            <a:r>
              <a:rPr lang="en-GB" sz="1000" dirty="0" smtClean="0"/>
              <a:t>B = 0,0253</a:t>
            </a:r>
            <a:endParaRPr lang="ro-RO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9" y="1021827"/>
            <a:ext cx="3931549" cy="2574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9" y="904889"/>
            <a:ext cx="3931550" cy="280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8" y="904889"/>
            <a:ext cx="3931550" cy="280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of the practice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729450" y="2471900"/>
            <a:ext cx="7688700" cy="43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Familiarizing with experiment preparation &amp; data analysis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Learning about the ACCULINNA-2 separator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Performing simulations for particle separation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729325" y="2771825"/>
            <a:ext cx="7688400" cy="31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After the practice in Flerov Laboratory of Nuclear Reactions we: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have  enriched our knowledge of nuclear physics,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are more experienced in experimental physics,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know the basics of working with the ACCULINNA separator,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are more proficient in data analysis.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2276898" y="3044441"/>
            <a:ext cx="4590205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your attention!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0" y="0"/>
            <a:ext cx="9144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Nuclide chart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5600"/>
            <a:ext cx="8839200" cy="56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nuclei			 Exotic nuclei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0" y="3448200"/>
            <a:ext cx="4572000" cy="3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Because of: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Small number of protons and neutrons.</a:t>
            </a:r>
            <a:endParaRPr sz="1800"/>
          </a:p>
        </p:txBody>
      </p:sp>
      <p:cxnSp>
        <p:nvCxnSpPr>
          <p:cNvPr id="112" name="Google Shape;112;p16"/>
          <p:cNvCxnSpPr/>
          <p:nvPr/>
        </p:nvCxnSpPr>
        <p:spPr>
          <a:xfrm flipH="1">
            <a:off x="1523850" y="2417050"/>
            <a:ext cx="571650" cy="101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>
            <a:endCxn id="114" idx="0"/>
          </p:cNvCxnSpPr>
          <p:nvPr/>
        </p:nvCxnSpPr>
        <p:spPr>
          <a:xfrm flipH="1">
            <a:off x="6495150" y="2397475"/>
            <a:ext cx="375550" cy="10507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6"/>
          <p:cNvSpPr txBox="1"/>
          <p:nvPr/>
        </p:nvSpPr>
        <p:spPr>
          <a:xfrm>
            <a:off x="4572000" y="3448200"/>
            <a:ext cx="38463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Because of: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Far from path of stability.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Unstability (short time of life).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Do not exist in the nature.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They are produced during nuclear reactions.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29450" y="78665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Phenomena at the border of stability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29450" y="1921658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New types of radiation: decays with emission of one or a few protons (2p, 3p</a:t>
            </a:r>
            <a:r>
              <a:rPr lang="en" sz="1800" dirty="0" smtClean="0"/>
              <a:t>).</a:t>
            </a:r>
            <a:endParaRPr lang="en" sz="1800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 smtClean="0"/>
              <a:t>Halo </a:t>
            </a:r>
            <a:r>
              <a:rPr lang="en" sz="1800" dirty="0"/>
              <a:t>nuclei - core nucleus is surrounded by a ‘halo’ of orbiting protons </a:t>
            </a:r>
            <a:r>
              <a:rPr lang="en" sz="1800" dirty="0" smtClean="0"/>
              <a:t>or </a:t>
            </a:r>
            <a:r>
              <a:rPr lang="en" sz="1800" dirty="0"/>
              <a:t>neutrons = radius of the nucleus seems to be larger than in reality.</a:t>
            </a:r>
            <a:endParaRPr sz="1800" dirty="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475" y="4295775"/>
            <a:ext cx="38290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How to obtain radioactive ion beams?</a:t>
            </a:r>
            <a:endParaRPr sz="2600"/>
          </a:p>
        </p:txBody>
      </p:sp>
      <p:pic>
        <p:nvPicPr>
          <p:cNvPr id="132" name="Google Shape;132;p19" descr="Fig. 1. Diagram illustrating the difference between the ISOL and in-flight methods to produce radioactive ion beam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12" y="2309050"/>
            <a:ext cx="7556375" cy="45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7650" y="735025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ACCULINNA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29450" y="2771825"/>
            <a:ext cx="6501900" cy="32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Operating since </a:t>
            </a:r>
            <a:r>
              <a:rPr lang="en" sz="1500" b="1"/>
              <a:t>1996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High intensity</a:t>
            </a:r>
            <a:r>
              <a:rPr lang="en" sz="1500"/>
              <a:t> primary beams of 7Li, 11B, 13C, 15N and 18O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Energy values ranging between </a:t>
            </a:r>
            <a:r>
              <a:rPr lang="en" sz="1500" b="1"/>
              <a:t>32 and 50 AMeV</a:t>
            </a:r>
            <a:r>
              <a:rPr lang="en" sz="1500"/>
              <a:t> are delivered by the U- 400M cyclotron to the production target of the separator.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Secondary beams of 6He and 8He nuclei with energies of about </a:t>
            </a:r>
            <a:r>
              <a:rPr lang="en" sz="1500" b="1"/>
              <a:t>25 AMeV 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Produced </a:t>
            </a:r>
            <a:r>
              <a:rPr lang="en" sz="1500" b="1"/>
              <a:t>new insights</a:t>
            </a:r>
            <a:r>
              <a:rPr lang="en" sz="1500"/>
              <a:t> into the structure of </a:t>
            </a:r>
            <a:r>
              <a:rPr lang="en" sz="1500" b="1"/>
              <a:t>neutron halo nuclei </a:t>
            </a:r>
            <a:r>
              <a:rPr lang="en" sz="1500"/>
              <a:t>through the study of one- and two-neutron transfer reactions made with </a:t>
            </a:r>
            <a:r>
              <a:rPr lang="en" sz="1500" b="1"/>
              <a:t>hydrogen and helium targets</a:t>
            </a:r>
            <a:r>
              <a:rPr lang="en" sz="1500"/>
              <a:t>.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Favorable conditions for </a:t>
            </a:r>
            <a:r>
              <a:rPr lang="en" sz="1500" b="1"/>
              <a:t>the production of so far unknown particles</a:t>
            </a:r>
            <a:r>
              <a:rPr lang="en" sz="1500"/>
              <a:t> -- unstable nuclei beyond the neutron drip line.</a:t>
            </a:r>
            <a:endParaRPr sz="1500"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l="5742" t="1526" r="6860"/>
          <a:stretch/>
        </p:blipFill>
        <p:spPr>
          <a:xfrm>
            <a:off x="603750" y="1672850"/>
            <a:ext cx="8185376" cy="51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959225" y="6526175"/>
            <a:ext cx="2829900" cy="40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2018675" y="5718375"/>
            <a:ext cx="3733200" cy="28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88" y="1770100"/>
            <a:ext cx="8533422" cy="50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729450" y="845650"/>
            <a:ext cx="7915786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Simulation of ACCULINNA configuration using LISE++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476</Words>
  <Application>Microsoft Office PowerPoint</Application>
  <PresentationFormat>Экран (4:3)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Courier New</vt:lpstr>
      <vt:lpstr>Lato</vt:lpstr>
      <vt:lpstr>Raleway</vt:lpstr>
      <vt:lpstr>Streamline</vt:lpstr>
      <vt:lpstr>Production of radioactive ion beams and light exotic nuclei study at the ACCULINNA-2 separator</vt:lpstr>
      <vt:lpstr>Aim of the practice</vt:lpstr>
      <vt:lpstr>Презентация PowerPoint</vt:lpstr>
      <vt:lpstr>Light nuclei    Exotic nuclei</vt:lpstr>
      <vt:lpstr>Phenomena at the border of stability</vt:lpstr>
      <vt:lpstr>Equipment</vt:lpstr>
      <vt:lpstr>How to obtain radioactive ion beams?</vt:lpstr>
      <vt:lpstr>ACCULINNA</vt:lpstr>
      <vt:lpstr>Simulation of ACCULINNA configuration using LISE++</vt:lpstr>
      <vt:lpstr>ACCULINNA-2</vt:lpstr>
      <vt:lpstr>Detectors</vt:lpstr>
      <vt:lpstr>What did we do?</vt:lpstr>
      <vt:lpstr>Construction of the gaseous system</vt:lpstr>
      <vt:lpstr>Chamber</vt:lpstr>
      <vt:lpstr>Mass Flow Controller</vt:lpstr>
      <vt:lpstr>Презентация PowerPoint</vt:lpstr>
      <vt:lpstr>Презентация PowerPoint</vt:lpstr>
      <vt:lpstr>Implementing automatic silicon detector calibration</vt:lpstr>
      <vt:lpstr>Analysis of 226Ra spectra</vt:lpstr>
      <vt:lpstr>Conclusions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radioactive ion beams and light exotic nuclei study at the ACCULINNA-2 separator</dc:title>
  <dc:creator>Luca Mihăilescu</dc:creator>
  <cp:lastModifiedBy>UC</cp:lastModifiedBy>
  <cp:revision>15</cp:revision>
  <dcterms:modified xsi:type="dcterms:W3CDTF">2019-07-25T12:23:00Z</dcterms:modified>
</cp:coreProperties>
</file>